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Instrument Sans Semi Bold"/>
      <p:regular r:id="rId15"/>
    </p:embeddedFont>
    <p:embeddedFont>
      <p:font typeface="Instrument Sans Semi Bold"/>
      <p:regular r:id="rId16"/>
    </p:embeddedFont>
    <p:embeddedFont>
      <p:font typeface="Instrument Sans Semi Bold"/>
      <p:regular r:id="rId17"/>
    </p:embeddedFont>
    <p:embeddedFont>
      <p:font typeface="Instrument Sans Semi Bold"/>
      <p:regular r:id="rId18"/>
    </p:embeddedFont>
    <p:embeddedFont>
      <p:font typeface="Instrument Sans Medium"/>
      <p:regular r:id="rId19"/>
    </p:embeddedFont>
    <p:embeddedFont>
      <p:font typeface="Instrument Sans Medium"/>
      <p:regular r:id="rId20"/>
    </p:embeddedFont>
    <p:embeddedFont>
      <p:font typeface="Instrument Sans Medium"/>
      <p:regular r:id="rId21"/>
    </p:embeddedFont>
    <p:embeddedFont>
      <p:font typeface="Instrument Sans Medium"/>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Theaiexpert.ai" TargetMode="External"/><Relationship Id="rId1" Type="http://schemas.openxmlformats.org/officeDocument/2006/relationships/image" Target="../media/image-8-1.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55150"/>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The AI Expert — AI Methodology Guide</a:t>
            </a:r>
            <a:endParaRPr lang="en-US" sz="3900" dirty="0"/>
          </a:p>
        </p:txBody>
      </p:sp>
      <p:sp>
        <p:nvSpPr>
          <p:cNvPr id="4" name="Text 1"/>
          <p:cNvSpPr/>
          <p:nvPr/>
        </p:nvSpPr>
        <p:spPr>
          <a:xfrm>
            <a:off x="793790" y="3692962"/>
            <a:ext cx="7556421" cy="317540"/>
          </a:xfrm>
          <a:prstGeom prst="rect">
            <a:avLst/>
          </a:prstGeom>
          <a:noFill/>
          <a:ln/>
        </p:spPr>
        <p:txBody>
          <a:bodyPr wrap="none" lIns="0" tIns="0" rIns="0" bIns="0" rtlCol="0" anchor="t"/>
          <a:lstStyle/>
          <a:p>
            <a:pPr algn="l" indent="0" marL="0">
              <a:lnSpc>
                <a:spcPts val="2500"/>
              </a:lnSpc>
              <a:buNone/>
            </a:pPr>
            <a:r>
              <a:rPr lang="en-US" sz="1550" b="1" dirty="0">
                <a:solidFill>
                  <a:srgbClr val="5B5F71"/>
                </a:solidFill>
                <a:latin typeface="Instrument Sans Medium" pitchFamily="34" charset="0"/>
                <a:ea typeface="Instrument Sans Medium" pitchFamily="34" charset="-122"/>
                <a:cs typeface="Instrument Sans Medium" pitchFamily="34" charset="-120"/>
              </a:rPr>
              <a:t>Delivering Responsible, Measurable, and Scalable AI Solutions</a:t>
            </a:r>
            <a:endParaRPr lang="en-US" sz="1550" dirty="0"/>
          </a:p>
        </p:txBody>
      </p:sp>
      <p:sp>
        <p:nvSpPr>
          <p:cNvPr id="5" name="Text 2"/>
          <p:cNvSpPr/>
          <p:nvPr/>
        </p:nvSpPr>
        <p:spPr>
          <a:xfrm>
            <a:off x="793790" y="4233743"/>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At </a:t>
            </a:r>
            <a:pPr algn="l" indent="0" marL="0">
              <a:lnSpc>
                <a:spcPts val="2500"/>
              </a:lnSpc>
              <a:buNone/>
            </a:pPr>
            <a:r>
              <a:rPr lang="en-US" sz="1550" i="1" dirty="0">
                <a:solidFill>
                  <a:srgbClr val="5B5F71"/>
                </a:solidFill>
                <a:latin typeface="Instrument Sans Medium" pitchFamily="34" charset="0"/>
                <a:ea typeface="Instrument Sans Medium" pitchFamily="34" charset="-122"/>
                <a:cs typeface="Instrument Sans Medium" pitchFamily="34" charset="-120"/>
              </a:rPr>
              <a:t>The AI Expert</a:t>
            </a:r>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 we believe success with AI comes from disciplined execution, business alignment, and rigorous governance. Our proven methodology ensures AI initiatives deliver meaningful impact, while remaining ethical, transparent, and sustainable.</a:t>
            </a:r>
            <a:endParaRPr lang="en-US" sz="1550" dirty="0"/>
          </a:p>
        </p:txBody>
      </p:sp>
      <p:sp>
        <p:nvSpPr>
          <p:cNvPr id="6" name="Shape 3"/>
          <p:cNvSpPr/>
          <p:nvPr/>
        </p:nvSpPr>
        <p:spPr>
          <a:xfrm>
            <a:off x="793790" y="5742027"/>
            <a:ext cx="317540" cy="317540"/>
          </a:xfrm>
          <a:prstGeom prst="roundRect">
            <a:avLst>
              <a:gd name="adj" fmla="val 28793492"/>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801410" y="5749647"/>
            <a:ext cx="302300" cy="302300"/>
          </a:xfrm>
          <a:prstGeom prst="rect">
            <a:avLst/>
          </a:prstGeom>
        </p:spPr>
      </p:pic>
      <p:sp>
        <p:nvSpPr>
          <p:cNvPr id="8" name="Text 4"/>
          <p:cNvSpPr/>
          <p:nvPr/>
        </p:nvSpPr>
        <p:spPr>
          <a:xfrm>
            <a:off x="1210508" y="5727144"/>
            <a:ext cx="1963579" cy="347305"/>
          </a:xfrm>
          <a:prstGeom prst="rect">
            <a:avLst/>
          </a:prstGeom>
          <a:noFill/>
          <a:ln/>
        </p:spPr>
        <p:txBody>
          <a:bodyPr wrap="none" lIns="0" tIns="0" rIns="0" bIns="0" rtlCol="0" anchor="t"/>
          <a:lstStyle/>
          <a:p>
            <a:pPr algn="l" indent="0" marL="0">
              <a:lnSpc>
                <a:spcPts val="2700"/>
              </a:lnSpc>
              <a:buNone/>
            </a:pPr>
            <a:r>
              <a:rPr lang="en-US" sz="1950" b="1" dirty="0">
                <a:solidFill>
                  <a:srgbClr val="5B5F71"/>
                </a:solidFill>
                <a:latin typeface="Instrument Sans Bold" pitchFamily="34" charset="0"/>
                <a:ea typeface="Instrument Sans Bold" pitchFamily="34" charset="-122"/>
                <a:cs typeface="Instrument Sans Bold" pitchFamily="34" charset="-120"/>
              </a:rPr>
              <a:t>by Erik Schwartz</a:t>
            </a:r>
            <a:endParaRPr lang="en-US" sz="1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72383"/>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AI Delivery Phases</a:t>
            </a:r>
            <a:endParaRPr lang="en-US" sz="3900" dirty="0"/>
          </a:p>
        </p:txBody>
      </p:sp>
      <p:sp>
        <p:nvSpPr>
          <p:cNvPr id="4" name="Text 1"/>
          <p:cNvSpPr/>
          <p:nvPr/>
        </p:nvSpPr>
        <p:spPr>
          <a:xfrm>
            <a:off x="6280190" y="1890117"/>
            <a:ext cx="7556421" cy="317540"/>
          </a:xfrm>
          <a:prstGeom prst="rect">
            <a:avLst/>
          </a:prstGeom>
          <a:noFill/>
          <a:ln/>
        </p:spPr>
        <p:txBody>
          <a:bodyPr wrap="none" lIns="0" tIns="0" rIns="0" bIns="0" rtlCol="0" anchor="t"/>
          <a:lstStyle/>
          <a:p>
            <a:pPr algn="l" indent="0" marL="0">
              <a:lnSpc>
                <a:spcPts val="2500"/>
              </a:lnSpc>
              <a:buNone/>
            </a:pPr>
            <a:r>
              <a:rPr lang="en-US" sz="1550" b="1" dirty="0">
                <a:solidFill>
                  <a:srgbClr val="5B5F71"/>
                </a:solidFill>
                <a:latin typeface="Instrument Sans Medium" pitchFamily="34" charset="0"/>
                <a:ea typeface="Instrument Sans Medium" pitchFamily="34" charset="-122"/>
                <a:cs typeface="Instrument Sans Medium" pitchFamily="34" charset="-120"/>
              </a:rPr>
              <a:t>Phase 1: Discover – Align Strategy and Identify Impact</a:t>
            </a:r>
            <a:endParaRPr lang="en-US" sz="1550" dirty="0"/>
          </a:p>
        </p:txBody>
      </p:sp>
      <p:sp>
        <p:nvSpPr>
          <p:cNvPr id="5" name="Shape 2"/>
          <p:cNvSpPr/>
          <p:nvPr/>
        </p:nvSpPr>
        <p:spPr>
          <a:xfrm>
            <a:off x="6280190" y="2430899"/>
            <a:ext cx="446484" cy="446484"/>
          </a:xfrm>
          <a:prstGeom prst="roundRect">
            <a:avLst>
              <a:gd name="adj" fmla="val 18670"/>
            </a:avLst>
          </a:prstGeom>
          <a:solidFill>
            <a:srgbClr val="E2E3E9"/>
          </a:solidFill>
          <a:ln w="7620">
            <a:solidFill>
              <a:srgbClr val="C8C9CF"/>
            </a:solidFill>
            <a:prstDash val="solid"/>
          </a:ln>
        </p:spPr>
      </p:sp>
      <p:sp>
        <p:nvSpPr>
          <p:cNvPr id="6" name="Text 3"/>
          <p:cNvSpPr/>
          <p:nvPr/>
        </p:nvSpPr>
        <p:spPr>
          <a:xfrm>
            <a:off x="6925032" y="2499122"/>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Strategic Alignment</a:t>
            </a:r>
            <a:endParaRPr lang="en-US" sz="1950" dirty="0"/>
          </a:p>
        </p:txBody>
      </p:sp>
      <p:sp>
        <p:nvSpPr>
          <p:cNvPr id="7" name="Text 4"/>
          <p:cNvSpPr/>
          <p:nvPr/>
        </p:nvSpPr>
        <p:spPr>
          <a:xfrm>
            <a:off x="6925032" y="2928342"/>
            <a:ext cx="6911578" cy="127015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Work closely with executive stakeholders to clarify business priorities, competitive dynamics, and targeted outcomes. AI initiatives are anchored to clear, measurable business objectives—such as cost efficiency, revenue acceleration, or enhanced customer satisfaction.</a:t>
            </a:r>
            <a:endParaRPr lang="en-US" sz="1550" dirty="0"/>
          </a:p>
        </p:txBody>
      </p:sp>
      <p:sp>
        <p:nvSpPr>
          <p:cNvPr id="8" name="Shape 5"/>
          <p:cNvSpPr/>
          <p:nvPr/>
        </p:nvSpPr>
        <p:spPr>
          <a:xfrm>
            <a:off x="6280190" y="4595336"/>
            <a:ext cx="446484" cy="446484"/>
          </a:xfrm>
          <a:prstGeom prst="roundRect">
            <a:avLst>
              <a:gd name="adj" fmla="val 18670"/>
            </a:avLst>
          </a:prstGeom>
          <a:solidFill>
            <a:srgbClr val="E2E3E9"/>
          </a:solidFill>
          <a:ln w="7620">
            <a:solidFill>
              <a:srgbClr val="C8C9CF"/>
            </a:solidFill>
            <a:prstDash val="solid"/>
          </a:ln>
        </p:spPr>
      </p:sp>
      <p:sp>
        <p:nvSpPr>
          <p:cNvPr id="9" name="Text 6"/>
          <p:cNvSpPr/>
          <p:nvPr/>
        </p:nvSpPr>
        <p:spPr>
          <a:xfrm>
            <a:off x="6925032" y="4663559"/>
            <a:ext cx="2631400"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Use Case Prioritization</a:t>
            </a:r>
            <a:endParaRPr lang="en-US" sz="1950" dirty="0"/>
          </a:p>
        </p:txBody>
      </p:sp>
      <p:sp>
        <p:nvSpPr>
          <p:cNvPr id="10" name="Text 7"/>
          <p:cNvSpPr/>
          <p:nvPr/>
        </p:nvSpPr>
        <p:spPr>
          <a:xfrm>
            <a:off x="6925032" y="5092779"/>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Map core processes and identify high-impact AI opportunities through structured evaluation of potential value, technical feasibility, and risk.</a:t>
            </a:r>
            <a:endParaRPr lang="en-US" sz="1550" dirty="0"/>
          </a:p>
        </p:txBody>
      </p:sp>
      <p:sp>
        <p:nvSpPr>
          <p:cNvPr id="11" name="Shape 8"/>
          <p:cNvSpPr/>
          <p:nvPr/>
        </p:nvSpPr>
        <p:spPr>
          <a:xfrm>
            <a:off x="6280190" y="6124694"/>
            <a:ext cx="446484" cy="446484"/>
          </a:xfrm>
          <a:prstGeom prst="roundRect">
            <a:avLst>
              <a:gd name="adj" fmla="val 18670"/>
            </a:avLst>
          </a:prstGeom>
          <a:solidFill>
            <a:srgbClr val="E2E3E9"/>
          </a:solidFill>
          <a:ln w="7620">
            <a:solidFill>
              <a:srgbClr val="C8C9CF"/>
            </a:solidFill>
            <a:prstDash val="solid"/>
          </a:ln>
        </p:spPr>
      </p:sp>
      <p:sp>
        <p:nvSpPr>
          <p:cNvPr id="12" name="Text 9"/>
          <p:cNvSpPr/>
          <p:nvPr/>
        </p:nvSpPr>
        <p:spPr>
          <a:xfrm>
            <a:off x="6925032" y="6192917"/>
            <a:ext cx="2974896"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AI Readiness Assessment</a:t>
            </a:r>
            <a:endParaRPr lang="en-US" sz="1950" dirty="0"/>
          </a:p>
        </p:txBody>
      </p:sp>
      <p:sp>
        <p:nvSpPr>
          <p:cNvPr id="13" name="Text 10"/>
          <p:cNvSpPr/>
          <p:nvPr/>
        </p:nvSpPr>
        <p:spPr>
          <a:xfrm>
            <a:off x="6925032" y="6622137"/>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Apply a comprehensive scorecard to evaluate organisational maturity across data, talent, culture, tools, and governance.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584359"/>
            <a:ext cx="13042821" cy="1178243"/>
          </a:xfrm>
          <a:prstGeom prst="rect">
            <a:avLst/>
          </a:prstGeom>
          <a:noFill/>
          <a:ln/>
        </p:spPr>
        <p:txBody>
          <a:bodyPr wrap="square" lIns="0" tIns="0" rIns="0" bIns="0" rtlCol="0" anchor="t"/>
          <a:lstStyle/>
          <a:p>
            <a:pPr algn="l" indent="0" marL="0">
              <a:lnSpc>
                <a:spcPts val="4600"/>
              </a:lnSpc>
              <a:buNone/>
            </a:pPr>
            <a:r>
              <a:rPr lang="en-US" sz="3700" dirty="0">
                <a:solidFill>
                  <a:srgbClr val="505468"/>
                </a:solidFill>
                <a:latin typeface="Instrument Sans Semi Bold" pitchFamily="34" charset="0"/>
                <a:ea typeface="Instrument Sans Semi Bold" pitchFamily="34" charset="-122"/>
                <a:cs typeface="Instrument Sans Semi Bold" pitchFamily="34" charset="-120"/>
              </a:rPr>
              <a:t>Phase 2: Build – Prepare Data, Tools, and Governance for Delivery</a:t>
            </a:r>
            <a:endParaRPr lang="en-US" sz="3700" dirty="0"/>
          </a:p>
        </p:txBody>
      </p:sp>
      <p:pic>
        <p:nvPicPr>
          <p:cNvPr id="3" name="Image 0" descr="preencoded.png">    </p:cNvPr>
          <p:cNvPicPr>
            <a:picLocks noChangeAspect="1"/>
          </p:cNvPicPr>
          <p:nvPr/>
        </p:nvPicPr>
        <p:blipFill>
          <a:blip r:embed="rId1"/>
          <a:stretch>
            <a:fillRect/>
          </a:stretch>
        </p:blipFill>
        <p:spPr>
          <a:xfrm>
            <a:off x="793790" y="2257425"/>
            <a:ext cx="471368" cy="471368"/>
          </a:xfrm>
          <a:prstGeom prst="rect">
            <a:avLst/>
          </a:prstGeom>
        </p:spPr>
      </p:pic>
      <p:sp>
        <p:nvSpPr>
          <p:cNvPr id="4" name="Text 1"/>
          <p:cNvSpPr/>
          <p:nvPr/>
        </p:nvSpPr>
        <p:spPr>
          <a:xfrm>
            <a:off x="793790" y="2964418"/>
            <a:ext cx="3002875" cy="294680"/>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Data Audit and Preparation</a:t>
            </a:r>
            <a:endParaRPr lang="en-US" sz="1850" dirty="0"/>
          </a:p>
        </p:txBody>
      </p:sp>
      <p:sp>
        <p:nvSpPr>
          <p:cNvPr id="5" name="Text 2"/>
          <p:cNvSpPr/>
          <p:nvPr/>
        </p:nvSpPr>
        <p:spPr>
          <a:xfrm>
            <a:off x="793790" y="3447574"/>
            <a:ext cx="6291382" cy="603409"/>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Assess data availability, integrity, and completeness. Resolve gaps and inconsistencies to ensure reliable AI model development.</a:t>
            </a:r>
            <a:endParaRPr lang="en-US" sz="1450" dirty="0"/>
          </a:p>
        </p:txBody>
      </p:sp>
      <p:pic>
        <p:nvPicPr>
          <p:cNvPr id="6" name="Image 1" descr="preencoded.png">    </p:cNvPr>
          <p:cNvPicPr>
            <a:picLocks noChangeAspect="1"/>
          </p:cNvPicPr>
          <p:nvPr/>
        </p:nvPicPr>
        <p:blipFill>
          <a:blip r:embed="rId2"/>
          <a:stretch>
            <a:fillRect/>
          </a:stretch>
        </p:blipFill>
        <p:spPr>
          <a:xfrm>
            <a:off x="793790" y="4522351"/>
            <a:ext cx="471368" cy="471368"/>
          </a:xfrm>
          <a:prstGeom prst="rect">
            <a:avLst/>
          </a:prstGeom>
        </p:spPr>
      </p:pic>
      <p:sp>
        <p:nvSpPr>
          <p:cNvPr id="7" name="Text 3"/>
          <p:cNvSpPr/>
          <p:nvPr/>
        </p:nvSpPr>
        <p:spPr>
          <a:xfrm>
            <a:off x="793790" y="5229344"/>
            <a:ext cx="2655808" cy="294680"/>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Governance Framework</a:t>
            </a:r>
            <a:endParaRPr lang="en-US" sz="1850" dirty="0"/>
          </a:p>
        </p:txBody>
      </p:sp>
      <p:sp>
        <p:nvSpPr>
          <p:cNvPr id="8" name="Text 4"/>
          <p:cNvSpPr/>
          <p:nvPr/>
        </p:nvSpPr>
        <p:spPr>
          <a:xfrm>
            <a:off x="793790" y="5712500"/>
            <a:ext cx="6291382" cy="905113"/>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Define and embed principles for bias mitigation, data privacy, transparency, intellectual property management, and explainability. Establish governance processes for approvals and oversight.</a:t>
            </a:r>
            <a:endParaRPr lang="en-US" sz="1450" dirty="0"/>
          </a:p>
        </p:txBody>
      </p:sp>
      <p:pic>
        <p:nvPicPr>
          <p:cNvPr id="9" name="Image 2" descr="preencoded.png">    </p:cNvPr>
          <p:cNvPicPr>
            <a:picLocks noChangeAspect="1"/>
          </p:cNvPicPr>
          <p:nvPr/>
        </p:nvPicPr>
        <p:blipFill>
          <a:blip r:embed="rId3"/>
          <a:stretch>
            <a:fillRect/>
          </a:stretch>
        </p:blipFill>
        <p:spPr>
          <a:xfrm>
            <a:off x="7552849" y="2257425"/>
            <a:ext cx="471368" cy="471368"/>
          </a:xfrm>
          <a:prstGeom prst="rect">
            <a:avLst/>
          </a:prstGeom>
        </p:spPr>
      </p:pic>
      <p:sp>
        <p:nvSpPr>
          <p:cNvPr id="10" name="Text 5"/>
          <p:cNvSpPr/>
          <p:nvPr/>
        </p:nvSpPr>
        <p:spPr>
          <a:xfrm>
            <a:off x="7552849" y="2964418"/>
            <a:ext cx="2397085" cy="294680"/>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Technology Selection</a:t>
            </a:r>
            <a:endParaRPr lang="en-US" sz="1850" dirty="0"/>
          </a:p>
        </p:txBody>
      </p:sp>
      <p:sp>
        <p:nvSpPr>
          <p:cNvPr id="11" name="Text 6"/>
          <p:cNvSpPr/>
          <p:nvPr/>
        </p:nvSpPr>
        <p:spPr>
          <a:xfrm>
            <a:off x="7552849" y="3447574"/>
            <a:ext cx="6291382" cy="905113"/>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Identify and implement the most suitable platforms and architectures, including large language models, MLOps tools, RPA frameworks, and vector databases.</a:t>
            </a:r>
            <a:endParaRPr lang="en-US" sz="1450" dirty="0"/>
          </a:p>
        </p:txBody>
      </p:sp>
      <p:pic>
        <p:nvPicPr>
          <p:cNvPr id="12" name="Image 3" descr="preencoded.png">    </p:cNvPr>
          <p:cNvPicPr>
            <a:picLocks noChangeAspect="1"/>
          </p:cNvPicPr>
          <p:nvPr/>
        </p:nvPicPr>
        <p:blipFill>
          <a:blip r:embed="rId4"/>
          <a:stretch>
            <a:fillRect/>
          </a:stretch>
        </p:blipFill>
        <p:spPr>
          <a:xfrm>
            <a:off x="7552849" y="4824055"/>
            <a:ext cx="471368" cy="471368"/>
          </a:xfrm>
          <a:prstGeom prst="rect">
            <a:avLst/>
          </a:prstGeom>
        </p:spPr>
      </p:pic>
      <p:sp>
        <p:nvSpPr>
          <p:cNvPr id="13" name="Text 7"/>
          <p:cNvSpPr/>
          <p:nvPr/>
        </p:nvSpPr>
        <p:spPr>
          <a:xfrm>
            <a:off x="7552849" y="5531048"/>
            <a:ext cx="2678906" cy="294680"/>
          </a:xfrm>
          <a:prstGeom prst="rect">
            <a:avLst/>
          </a:prstGeom>
          <a:noFill/>
          <a:ln/>
        </p:spPr>
        <p:txBody>
          <a:bodyPr wrap="none" lIns="0" tIns="0" rIns="0" bIns="0" rtlCol="0" anchor="t"/>
          <a:lstStyle/>
          <a:p>
            <a:pPr algn="l" indent="0" marL="0">
              <a:lnSpc>
                <a:spcPts val="2300"/>
              </a:lnSpc>
              <a:buNone/>
            </a:pPr>
            <a:r>
              <a:rPr lang="en-US" sz="1850" dirty="0">
                <a:solidFill>
                  <a:srgbClr val="5B5F71"/>
                </a:solidFill>
                <a:latin typeface="Instrument Sans Semi Bold" pitchFamily="34" charset="0"/>
                <a:ea typeface="Instrument Sans Semi Bold" pitchFamily="34" charset="-122"/>
                <a:cs typeface="Instrument Sans Semi Bold" pitchFamily="34" charset="-120"/>
              </a:rPr>
              <a:t>Agile Pilot Development</a:t>
            </a:r>
            <a:endParaRPr lang="en-US" sz="1850" dirty="0"/>
          </a:p>
        </p:txBody>
      </p:sp>
      <p:sp>
        <p:nvSpPr>
          <p:cNvPr id="14" name="Text 8"/>
          <p:cNvSpPr/>
          <p:nvPr/>
        </p:nvSpPr>
        <p:spPr>
          <a:xfrm>
            <a:off x="7552849" y="6014204"/>
            <a:ext cx="6291382" cy="603409"/>
          </a:xfrm>
          <a:prstGeom prst="rect">
            <a:avLst/>
          </a:prstGeom>
          <a:noFill/>
          <a:ln/>
        </p:spPr>
        <p:txBody>
          <a:bodyPr wrap="square" lIns="0" tIns="0" rIns="0" bIns="0" rtlCol="0" anchor="t"/>
          <a:lstStyle/>
          <a:p>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Design and execute small-scale pilots that deliver fast learning cycles and de-risk investment.</a:t>
            </a:r>
            <a:endParaRPr lang="en-US" sz="1450" dirty="0"/>
          </a:p>
        </p:txBody>
      </p:sp>
      <p:sp>
        <p:nvSpPr>
          <p:cNvPr id="15" name="Text 9"/>
          <p:cNvSpPr/>
          <p:nvPr/>
        </p:nvSpPr>
        <p:spPr>
          <a:xfrm>
            <a:off x="793790" y="7041713"/>
            <a:ext cx="13042821" cy="603409"/>
          </a:xfrm>
          <a:prstGeom prst="rect">
            <a:avLst/>
          </a:prstGeom>
          <a:noFill/>
          <a:ln/>
        </p:spPr>
        <p:txBody>
          <a:bodyPr wrap="square" lIns="0" tIns="0" rIns="0" bIns="0" rtlCol="0" anchor="t"/>
          <a:lstStyle/>
          <a:p>
            <a:pPr algn="l" indent="0" marL="0">
              <a:lnSpc>
                <a:spcPts val="2350"/>
              </a:lnSpc>
              <a:buNone/>
            </a:pPr>
            <a:r>
              <a:rPr lang="en-US" sz="1450" b="1" dirty="0">
                <a:solidFill>
                  <a:srgbClr val="5B5F71"/>
                </a:solidFill>
                <a:latin typeface="Instrument Sans Medium" pitchFamily="34" charset="0"/>
                <a:ea typeface="Instrument Sans Medium" pitchFamily="34" charset="-122"/>
                <a:cs typeface="Instrument Sans Medium" pitchFamily="34" charset="-120"/>
              </a:rPr>
              <a:t>Extensive Partner Network:</a:t>
            </a:r>
            <a:pPr algn="l" indent="0" marL="0">
              <a:lnSpc>
                <a:spcPts val="235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 Leverage The AI Expert's trusted ecosystem of technology and implementation partners to accelerate delivery and ensure technical excellence.</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571982"/>
            <a:ext cx="7556421" cy="1116330"/>
          </a:xfrm>
          <a:prstGeom prst="rect">
            <a:avLst/>
          </a:prstGeom>
          <a:noFill/>
          <a:ln/>
        </p:spPr>
        <p:txBody>
          <a:bodyPr wrap="square" lIns="0" tIns="0" rIns="0" bIns="0" rtlCol="0" anchor="t"/>
          <a:lstStyle/>
          <a:p>
            <a:pPr algn="l" indent="0" marL="0">
              <a:lnSpc>
                <a:spcPts val="4350"/>
              </a:lnSpc>
              <a:buNone/>
            </a:pPr>
            <a:r>
              <a:rPr lang="en-US" sz="3500" dirty="0">
                <a:solidFill>
                  <a:srgbClr val="505468"/>
                </a:solidFill>
                <a:latin typeface="Instrument Sans Semi Bold" pitchFamily="34" charset="0"/>
                <a:ea typeface="Instrument Sans Semi Bold" pitchFamily="34" charset="-122"/>
                <a:cs typeface="Instrument Sans Semi Bold" pitchFamily="34" charset="-120"/>
              </a:rPr>
              <a:t>Phase 3: Validate – Test, Measure, and Refine</a:t>
            </a:r>
            <a:endParaRPr lang="en-US" sz="3500" dirty="0"/>
          </a:p>
        </p:txBody>
      </p:sp>
      <p:pic>
        <p:nvPicPr>
          <p:cNvPr id="4" name="Image 1" descr="preencoded.png">    </p:cNvPr>
          <p:cNvPicPr>
            <a:picLocks noChangeAspect="1"/>
          </p:cNvPicPr>
          <p:nvPr/>
        </p:nvPicPr>
        <p:blipFill>
          <a:blip r:embed="rId2"/>
          <a:stretch>
            <a:fillRect/>
          </a:stretch>
        </p:blipFill>
        <p:spPr>
          <a:xfrm>
            <a:off x="6280190" y="2956203"/>
            <a:ext cx="893088" cy="1314807"/>
          </a:xfrm>
          <a:prstGeom prst="rect">
            <a:avLst/>
          </a:prstGeom>
        </p:spPr>
      </p:pic>
      <p:sp>
        <p:nvSpPr>
          <p:cNvPr id="5" name="Text 1"/>
          <p:cNvSpPr/>
          <p:nvPr/>
        </p:nvSpPr>
        <p:spPr>
          <a:xfrm>
            <a:off x="7351871" y="3134797"/>
            <a:ext cx="3231952" cy="278963"/>
          </a:xfrm>
          <a:prstGeom prst="rect">
            <a:avLst/>
          </a:prstGeom>
          <a:noFill/>
          <a:ln/>
        </p:spPr>
        <p:txBody>
          <a:bodyPr wrap="none" lIns="0" tIns="0" rIns="0" bIns="0" rtlCol="0" anchor="t"/>
          <a:lstStyle/>
          <a:p>
            <a:pPr algn="l"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Human-in-the-Loop Validation</a:t>
            </a:r>
            <a:endParaRPr lang="en-US" sz="1750" dirty="0"/>
          </a:p>
        </p:txBody>
      </p:sp>
      <p:sp>
        <p:nvSpPr>
          <p:cNvPr id="6" name="Text 2"/>
          <p:cNvSpPr/>
          <p:nvPr/>
        </p:nvSpPr>
        <p:spPr>
          <a:xfrm>
            <a:off x="7351871" y="3520916"/>
            <a:ext cx="6484739" cy="571500"/>
          </a:xfrm>
          <a:prstGeom prst="rect">
            <a:avLst/>
          </a:prstGeom>
          <a:noFill/>
          <a:ln/>
        </p:spPr>
        <p:txBody>
          <a:bodyPr wrap="square" lIns="0" tIns="0" rIns="0" bIns="0" rtlCol="0" anchor="t"/>
          <a:lstStyle/>
          <a:p>
            <a:pPr algn="l" indent="0" marL="0">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Ensure outputs are reviewed by domain experts prior to automation at scale. AI augments human decision-making rather than replacing it blindly.</a:t>
            </a:r>
            <a:endParaRPr lang="en-US" sz="1400" dirty="0"/>
          </a:p>
        </p:txBody>
      </p:sp>
      <p:pic>
        <p:nvPicPr>
          <p:cNvPr id="7" name="Image 2" descr="preencoded.png">    </p:cNvPr>
          <p:cNvPicPr>
            <a:picLocks noChangeAspect="1"/>
          </p:cNvPicPr>
          <p:nvPr/>
        </p:nvPicPr>
        <p:blipFill>
          <a:blip r:embed="rId3"/>
          <a:stretch>
            <a:fillRect/>
          </a:stretch>
        </p:blipFill>
        <p:spPr>
          <a:xfrm>
            <a:off x="6280190" y="4271010"/>
            <a:ext cx="893088" cy="1071682"/>
          </a:xfrm>
          <a:prstGeom prst="rect">
            <a:avLst/>
          </a:prstGeom>
        </p:spPr>
      </p:pic>
      <p:sp>
        <p:nvSpPr>
          <p:cNvPr id="8" name="Text 3"/>
          <p:cNvSpPr/>
          <p:nvPr/>
        </p:nvSpPr>
        <p:spPr>
          <a:xfrm>
            <a:off x="7351871" y="4449604"/>
            <a:ext cx="2887504" cy="278963"/>
          </a:xfrm>
          <a:prstGeom prst="rect">
            <a:avLst/>
          </a:prstGeom>
          <a:noFill/>
          <a:ln/>
        </p:spPr>
        <p:txBody>
          <a:bodyPr wrap="none" lIns="0" tIns="0" rIns="0" bIns="0" rtlCol="0" anchor="t"/>
          <a:lstStyle/>
          <a:p>
            <a:pPr algn="l"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Performance Measurement</a:t>
            </a:r>
            <a:endParaRPr lang="en-US" sz="1750" dirty="0"/>
          </a:p>
        </p:txBody>
      </p:sp>
      <p:sp>
        <p:nvSpPr>
          <p:cNvPr id="9" name="Text 4"/>
          <p:cNvSpPr/>
          <p:nvPr/>
        </p:nvSpPr>
        <p:spPr>
          <a:xfrm>
            <a:off x="7351871" y="4835723"/>
            <a:ext cx="6484739" cy="285750"/>
          </a:xfrm>
          <a:prstGeom prst="rect">
            <a:avLst/>
          </a:prstGeom>
          <a:noFill/>
          <a:ln/>
        </p:spPr>
        <p:txBody>
          <a:bodyPr wrap="none" lIns="0" tIns="0" rIns="0" bIns="0" rtlCol="0" anchor="t"/>
          <a:lstStyle/>
          <a:p>
            <a:pPr algn="l" indent="0" marL="0">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Monitor model accuracy, fairness, efficiency, and business outcome KPIs.</a:t>
            </a:r>
            <a:endParaRPr lang="en-US" sz="1400" dirty="0"/>
          </a:p>
        </p:txBody>
      </p:sp>
      <p:pic>
        <p:nvPicPr>
          <p:cNvPr id="10" name="Image 3" descr="preencoded.png">    </p:cNvPr>
          <p:cNvPicPr>
            <a:picLocks noChangeAspect="1"/>
          </p:cNvPicPr>
          <p:nvPr/>
        </p:nvPicPr>
        <p:blipFill>
          <a:blip r:embed="rId4"/>
          <a:stretch>
            <a:fillRect/>
          </a:stretch>
        </p:blipFill>
        <p:spPr>
          <a:xfrm>
            <a:off x="6280190" y="5342692"/>
            <a:ext cx="893088" cy="1314807"/>
          </a:xfrm>
          <a:prstGeom prst="rect">
            <a:avLst/>
          </a:prstGeom>
        </p:spPr>
      </p:pic>
      <p:sp>
        <p:nvSpPr>
          <p:cNvPr id="11" name="Text 5"/>
          <p:cNvSpPr/>
          <p:nvPr/>
        </p:nvSpPr>
        <p:spPr>
          <a:xfrm>
            <a:off x="7351871" y="5521285"/>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5B5F71"/>
                </a:solidFill>
                <a:latin typeface="Instrument Sans Semi Bold" pitchFamily="34" charset="0"/>
                <a:ea typeface="Instrument Sans Semi Bold" pitchFamily="34" charset="-122"/>
                <a:cs typeface="Instrument Sans Semi Bold" pitchFamily="34" charset="-120"/>
              </a:rPr>
              <a:t>Iterative Refinement</a:t>
            </a:r>
            <a:endParaRPr lang="en-US" sz="1750" dirty="0"/>
          </a:p>
        </p:txBody>
      </p:sp>
      <p:sp>
        <p:nvSpPr>
          <p:cNvPr id="12" name="Text 6"/>
          <p:cNvSpPr/>
          <p:nvPr/>
        </p:nvSpPr>
        <p:spPr>
          <a:xfrm>
            <a:off x="7351871" y="5907405"/>
            <a:ext cx="6484739" cy="571500"/>
          </a:xfrm>
          <a:prstGeom prst="rect">
            <a:avLst/>
          </a:prstGeom>
          <a:noFill/>
          <a:ln/>
        </p:spPr>
        <p:txBody>
          <a:bodyPr wrap="square" lIns="0" tIns="0" rIns="0" bIns="0" rtlCol="0" anchor="t"/>
          <a:lstStyle/>
          <a:p>
            <a:pPr algn="l" indent="0" marL="0">
              <a:lnSpc>
                <a:spcPts val="22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Apply insights and feedback to improve models, data pipelines, and user interfaces on an ongoing basis.</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3669" y="540068"/>
            <a:ext cx="10690741" cy="612219"/>
          </a:xfrm>
          <a:prstGeom prst="rect">
            <a:avLst/>
          </a:prstGeom>
          <a:noFill/>
          <a:ln/>
        </p:spPr>
        <p:txBody>
          <a:bodyPr wrap="none" lIns="0" tIns="0" rIns="0" bIns="0" rtlCol="0" anchor="t"/>
          <a:lstStyle/>
          <a:p>
            <a:pPr algn="l" indent="0" marL="0">
              <a:lnSpc>
                <a:spcPts val="4800"/>
              </a:lnSpc>
              <a:buNone/>
            </a:pPr>
            <a:r>
              <a:rPr lang="en-US" sz="3850" dirty="0">
                <a:solidFill>
                  <a:srgbClr val="505468"/>
                </a:solidFill>
                <a:latin typeface="Instrument Sans Semi Bold" pitchFamily="34" charset="0"/>
                <a:ea typeface="Instrument Sans Semi Bold" pitchFamily="34" charset="-122"/>
                <a:cs typeface="Instrument Sans Semi Bold" pitchFamily="34" charset="-120"/>
              </a:rPr>
              <a:t>Phase 4: Deploy – Scale for Operational Impact</a:t>
            </a:r>
            <a:endParaRPr lang="en-US" sz="3850" dirty="0"/>
          </a:p>
        </p:txBody>
      </p:sp>
      <p:pic>
        <p:nvPicPr>
          <p:cNvPr id="3" name="Image 0" descr="preencoded.png">    </p:cNvPr>
          <p:cNvPicPr>
            <a:picLocks noChangeAspect="1"/>
          </p:cNvPicPr>
          <p:nvPr/>
        </p:nvPicPr>
        <p:blipFill>
          <a:blip r:embed="rId1"/>
          <a:stretch>
            <a:fillRect/>
          </a:stretch>
        </p:blipFill>
        <p:spPr>
          <a:xfrm>
            <a:off x="783669" y="1666518"/>
            <a:ext cx="6292572" cy="3399353"/>
          </a:xfrm>
          <a:prstGeom prst="rect">
            <a:avLst/>
          </a:prstGeom>
        </p:spPr>
      </p:pic>
      <p:sp>
        <p:nvSpPr>
          <p:cNvPr id="4" name="Shape 1"/>
          <p:cNvSpPr/>
          <p:nvPr/>
        </p:nvSpPr>
        <p:spPr>
          <a:xfrm>
            <a:off x="7561778" y="1666518"/>
            <a:ext cx="440769" cy="440769"/>
          </a:xfrm>
          <a:prstGeom prst="roundRect">
            <a:avLst>
              <a:gd name="adj" fmla="val 18670"/>
            </a:avLst>
          </a:prstGeom>
          <a:solidFill>
            <a:srgbClr val="E2E3E9"/>
          </a:solidFill>
          <a:ln w="7620">
            <a:solidFill>
              <a:srgbClr val="C8C9CF"/>
            </a:solidFill>
            <a:prstDash val="solid"/>
          </a:ln>
        </p:spPr>
      </p:sp>
      <p:sp>
        <p:nvSpPr>
          <p:cNvPr id="5" name="Text 2"/>
          <p:cNvSpPr/>
          <p:nvPr/>
        </p:nvSpPr>
        <p:spPr>
          <a:xfrm>
            <a:off x="8198406" y="1733788"/>
            <a:ext cx="2497693" cy="306110"/>
          </a:xfrm>
          <a:prstGeom prst="rect">
            <a:avLst/>
          </a:prstGeom>
          <a:noFill/>
          <a:ln/>
        </p:spPr>
        <p:txBody>
          <a:bodyPr wrap="none" lIns="0" tIns="0" rIns="0" bIns="0" rtlCol="0" anchor="t"/>
          <a:lstStyle/>
          <a:p>
            <a:pPr algn="l" indent="0" marL="0">
              <a:lnSpc>
                <a:spcPts val="240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Infrastructure Scaling</a:t>
            </a:r>
            <a:endParaRPr lang="en-US" sz="1900" dirty="0"/>
          </a:p>
        </p:txBody>
      </p:sp>
      <p:sp>
        <p:nvSpPr>
          <p:cNvPr id="6" name="Text 3"/>
          <p:cNvSpPr/>
          <p:nvPr/>
        </p:nvSpPr>
        <p:spPr>
          <a:xfrm>
            <a:off x="8198406" y="2235756"/>
            <a:ext cx="5655945" cy="626983"/>
          </a:xfrm>
          <a:prstGeom prst="rect">
            <a:avLst/>
          </a:prstGeom>
          <a:noFill/>
          <a:ln/>
        </p:spPr>
        <p:txBody>
          <a:bodyPr wrap="square" lIns="0" tIns="0" rIns="0" bIns="0" rtlCol="0" anchor="t"/>
          <a:lstStyle/>
          <a:p>
            <a:pPr algn="l" indent="0" marL="0">
              <a:lnSpc>
                <a:spcPts val="245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Expand computing, storage, and MLOps/ModelOps pipelines to handle production workloads securely and efficiently.</a:t>
            </a:r>
            <a:endParaRPr lang="en-US" sz="1500" dirty="0"/>
          </a:p>
        </p:txBody>
      </p:sp>
      <p:sp>
        <p:nvSpPr>
          <p:cNvPr id="7" name="Shape 4"/>
          <p:cNvSpPr/>
          <p:nvPr/>
        </p:nvSpPr>
        <p:spPr>
          <a:xfrm>
            <a:off x="7561778" y="3254573"/>
            <a:ext cx="440769" cy="440769"/>
          </a:xfrm>
          <a:prstGeom prst="roundRect">
            <a:avLst>
              <a:gd name="adj" fmla="val 18670"/>
            </a:avLst>
          </a:prstGeom>
          <a:solidFill>
            <a:srgbClr val="E2E3E9"/>
          </a:solidFill>
          <a:ln w="7620">
            <a:solidFill>
              <a:srgbClr val="C8C9CF"/>
            </a:solidFill>
            <a:prstDash val="solid"/>
          </a:ln>
        </p:spPr>
      </p:sp>
      <p:sp>
        <p:nvSpPr>
          <p:cNvPr id="8" name="Text 5"/>
          <p:cNvSpPr/>
          <p:nvPr/>
        </p:nvSpPr>
        <p:spPr>
          <a:xfrm>
            <a:off x="8198406" y="3321844"/>
            <a:ext cx="2449116" cy="306110"/>
          </a:xfrm>
          <a:prstGeom prst="rect">
            <a:avLst/>
          </a:prstGeom>
          <a:noFill/>
          <a:ln/>
        </p:spPr>
        <p:txBody>
          <a:bodyPr wrap="none" lIns="0" tIns="0" rIns="0" bIns="0" rtlCol="0" anchor="t"/>
          <a:lstStyle/>
          <a:p>
            <a:pPr algn="l" indent="0" marL="0">
              <a:lnSpc>
                <a:spcPts val="240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Workflow Integration</a:t>
            </a:r>
            <a:endParaRPr lang="en-US" sz="1900" dirty="0"/>
          </a:p>
        </p:txBody>
      </p:sp>
      <p:sp>
        <p:nvSpPr>
          <p:cNvPr id="9" name="Text 6"/>
          <p:cNvSpPr/>
          <p:nvPr/>
        </p:nvSpPr>
        <p:spPr>
          <a:xfrm>
            <a:off x="8198406" y="3823811"/>
            <a:ext cx="5655945" cy="940475"/>
          </a:xfrm>
          <a:prstGeom prst="rect">
            <a:avLst/>
          </a:prstGeom>
          <a:noFill/>
          <a:ln/>
        </p:spPr>
        <p:txBody>
          <a:bodyPr wrap="square" lIns="0" tIns="0" rIns="0" bIns="0" rtlCol="0" anchor="t"/>
          <a:lstStyle/>
          <a:p>
            <a:pPr algn="l" indent="0" marL="0">
              <a:lnSpc>
                <a:spcPts val="245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Embed AI models into core systems and processes so that AI-driven insights and automation are part of everyday operations.</a:t>
            </a:r>
            <a:endParaRPr lang="en-US" sz="1500" dirty="0"/>
          </a:p>
        </p:txBody>
      </p:sp>
      <p:sp>
        <p:nvSpPr>
          <p:cNvPr id="10" name="Shape 7"/>
          <p:cNvSpPr/>
          <p:nvPr/>
        </p:nvSpPr>
        <p:spPr>
          <a:xfrm>
            <a:off x="7561778" y="5156121"/>
            <a:ext cx="440769" cy="440769"/>
          </a:xfrm>
          <a:prstGeom prst="roundRect">
            <a:avLst>
              <a:gd name="adj" fmla="val 18670"/>
            </a:avLst>
          </a:prstGeom>
          <a:solidFill>
            <a:srgbClr val="E2E3E9"/>
          </a:solidFill>
          <a:ln w="7620">
            <a:solidFill>
              <a:srgbClr val="C8C9CF"/>
            </a:solidFill>
            <a:prstDash val="solid"/>
          </a:ln>
        </p:spPr>
      </p:sp>
      <p:sp>
        <p:nvSpPr>
          <p:cNvPr id="11" name="Text 8"/>
          <p:cNvSpPr/>
          <p:nvPr/>
        </p:nvSpPr>
        <p:spPr>
          <a:xfrm>
            <a:off x="8198406" y="5223391"/>
            <a:ext cx="2500313" cy="306110"/>
          </a:xfrm>
          <a:prstGeom prst="rect">
            <a:avLst/>
          </a:prstGeom>
          <a:noFill/>
          <a:ln/>
        </p:spPr>
        <p:txBody>
          <a:bodyPr wrap="none" lIns="0" tIns="0" rIns="0" bIns="0" rtlCol="0" anchor="t"/>
          <a:lstStyle/>
          <a:p>
            <a:pPr algn="l" indent="0" marL="0">
              <a:lnSpc>
                <a:spcPts val="2400"/>
              </a:lnSpc>
              <a:buNone/>
            </a:pPr>
            <a:r>
              <a:rPr lang="en-US" sz="1900" dirty="0">
                <a:solidFill>
                  <a:srgbClr val="5B5F71"/>
                </a:solidFill>
                <a:latin typeface="Instrument Sans Semi Bold" pitchFamily="34" charset="0"/>
                <a:ea typeface="Instrument Sans Semi Bold" pitchFamily="34" charset="-122"/>
                <a:cs typeface="Instrument Sans Semi Bold" pitchFamily="34" charset="-120"/>
              </a:rPr>
              <a:t>Change Management</a:t>
            </a:r>
            <a:endParaRPr lang="en-US" sz="1900" dirty="0"/>
          </a:p>
        </p:txBody>
      </p:sp>
      <p:sp>
        <p:nvSpPr>
          <p:cNvPr id="12" name="Text 9"/>
          <p:cNvSpPr/>
          <p:nvPr/>
        </p:nvSpPr>
        <p:spPr>
          <a:xfrm>
            <a:off x="8198406" y="5725358"/>
            <a:ext cx="5655945" cy="626983"/>
          </a:xfrm>
          <a:prstGeom prst="rect">
            <a:avLst/>
          </a:prstGeom>
          <a:noFill/>
          <a:ln/>
        </p:spPr>
        <p:txBody>
          <a:bodyPr wrap="square" lIns="0" tIns="0" rIns="0" bIns="0" rtlCol="0" anchor="t"/>
          <a:lstStyle/>
          <a:p>
            <a:pPr algn="l" indent="0" marL="0">
              <a:lnSpc>
                <a:spcPts val="245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Provide training, documentation, and communications to support adoption across the organisation.</a:t>
            </a:r>
            <a:endParaRPr lang="en-US" sz="1500" dirty="0"/>
          </a:p>
        </p:txBody>
      </p:sp>
      <p:sp>
        <p:nvSpPr>
          <p:cNvPr id="13" name="Text 10"/>
          <p:cNvSpPr/>
          <p:nvPr/>
        </p:nvSpPr>
        <p:spPr>
          <a:xfrm>
            <a:off x="7561778" y="6572726"/>
            <a:ext cx="6292572" cy="940475"/>
          </a:xfrm>
          <a:prstGeom prst="rect">
            <a:avLst/>
          </a:prstGeom>
          <a:noFill/>
          <a:ln/>
        </p:spPr>
        <p:txBody>
          <a:bodyPr wrap="square" lIns="0" tIns="0" rIns="0" bIns="0" rtlCol="0" anchor="t"/>
          <a:lstStyle/>
          <a:p>
            <a:pPr algn="l" indent="0" marL="0">
              <a:lnSpc>
                <a:spcPts val="2450"/>
              </a:lnSpc>
              <a:buNone/>
            </a:pPr>
            <a:r>
              <a:rPr lang="en-US" sz="1500" b="1" dirty="0">
                <a:solidFill>
                  <a:srgbClr val="5B5F71"/>
                </a:solidFill>
                <a:latin typeface="Instrument Sans Medium" pitchFamily="34" charset="0"/>
                <a:ea typeface="Instrument Sans Medium" pitchFamily="34" charset="-122"/>
                <a:cs typeface="Instrument Sans Medium" pitchFamily="34" charset="-120"/>
              </a:rPr>
              <a:t>Extensive Partner Network:</a:t>
            </a:r>
            <a:pPr algn="l" indent="0" marL="0">
              <a:lnSpc>
                <a:spcPts val="2450"/>
              </a:lnSpc>
              <a:buNone/>
            </a:pPr>
            <a:r>
              <a:rPr lang="en-US" sz="1500" dirty="0">
                <a:solidFill>
                  <a:srgbClr val="5B5F71"/>
                </a:solidFill>
                <a:latin typeface="Instrument Sans Medium" pitchFamily="34" charset="0"/>
                <a:ea typeface="Instrument Sans Medium" pitchFamily="34" charset="-122"/>
                <a:cs typeface="Instrument Sans Medium" pitchFamily="34" charset="-120"/>
              </a:rPr>
              <a:t> Draw on The AI Expert's delivery partners for scalable, production-grade solutions that align with your business goals.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013817"/>
            <a:ext cx="13042821" cy="1240155"/>
          </a:xfrm>
          <a:prstGeom prst="rect">
            <a:avLst/>
          </a:prstGeom>
          <a:noFill/>
          <a:ln/>
        </p:spPr>
        <p:txBody>
          <a:bodyPr wrap="squar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Phase 5: Govern and Iterate – Sustain Performance and Compliance</a:t>
            </a:r>
            <a:endParaRPr lang="en-US" sz="3900" dirty="0"/>
          </a:p>
        </p:txBody>
      </p:sp>
      <p:sp>
        <p:nvSpPr>
          <p:cNvPr id="3" name="Text 1"/>
          <p:cNvSpPr/>
          <p:nvPr/>
        </p:nvSpPr>
        <p:spPr>
          <a:xfrm>
            <a:off x="2031444" y="3185398"/>
            <a:ext cx="2703552" cy="310158"/>
          </a:xfrm>
          <a:prstGeom prst="rect">
            <a:avLst/>
          </a:prstGeom>
          <a:noFill/>
          <a:ln/>
        </p:spPr>
        <p:txBody>
          <a:bodyPr wrap="none" lIns="0" tIns="0" rIns="0" bIns="0" rtlCol="0" anchor="t"/>
          <a:lstStyle/>
          <a:p>
            <a:pPr algn="r"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Continuous Monitoring</a:t>
            </a:r>
            <a:endParaRPr lang="en-US" sz="1950" dirty="0"/>
          </a:p>
        </p:txBody>
      </p:sp>
      <p:sp>
        <p:nvSpPr>
          <p:cNvPr id="4" name="Text 2"/>
          <p:cNvSpPr/>
          <p:nvPr/>
        </p:nvSpPr>
        <p:spPr>
          <a:xfrm>
            <a:off x="793790" y="3614618"/>
            <a:ext cx="3941207" cy="635079"/>
          </a:xfrm>
          <a:prstGeom prst="rect">
            <a:avLst/>
          </a:prstGeom>
          <a:noFill/>
          <a:ln/>
        </p:spPr>
        <p:txBody>
          <a:bodyPr wrap="square" lIns="0" tIns="0" rIns="0" bIns="0" rtlCol="0" anchor="t"/>
          <a:lstStyle/>
          <a:p>
            <a:pPr algn="r"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Track model performance, bias, and drift. Ensure timely updates and retraining.</a:t>
            </a:r>
            <a:endParaRPr lang="en-US" sz="1550" dirty="0"/>
          </a:p>
        </p:txBody>
      </p:sp>
      <p:pic>
        <p:nvPicPr>
          <p:cNvPr id="5" name="Image 0" descr="preencoded.png">    </p:cNvPr>
          <p:cNvPicPr>
            <a:picLocks noChangeAspect="1"/>
          </p:cNvPicPr>
          <p:nvPr/>
        </p:nvPicPr>
        <p:blipFill>
          <a:blip r:embed="rId1"/>
          <a:stretch>
            <a:fillRect/>
          </a:stretch>
        </p:blipFill>
        <p:spPr>
          <a:xfrm>
            <a:off x="5032653" y="2650808"/>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47864" y="3440490"/>
            <a:ext cx="296942" cy="371118"/>
          </a:xfrm>
          <a:prstGeom prst="rect">
            <a:avLst/>
          </a:prstGeom>
        </p:spPr>
      </p:pic>
      <p:sp>
        <p:nvSpPr>
          <p:cNvPr id="7" name="Text 3"/>
          <p:cNvSpPr/>
          <p:nvPr/>
        </p:nvSpPr>
        <p:spPr>
          <a:xfrm>
            <a:off x="9895284" y="302668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Regular Audits</a:t>
            </a:r>
            <a:endParaRPr lang="en-US" sz="1950" dirty="0"/>
          </a:p>
        </p:txBody>
      </p:sp>
      <p:sp>
        <p:nvSpPr>
          <p:cNvPr id="8" name="Text 4"/>
          <p:cNvSpPr/>
          <p:nvPr/>
        </p:nvSpPr>
        <p:spPr>
          <a:xfrm>
            <a:off x="9895284" y="3455908"/>
            <a:ext cx="3941326" cy="95261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Conduct periodic reviews of data pipelines, model decisions, and business impact to maintain compliance and integrity.</a:t>
            </a:r>
            <a:endParaRPr lang="en-US" sz="1550" dirty="0"/>
          </a:p>
        </p:txBody>
      </p:sp>
      <p:pic>
        <p:nvPicPr>
          <p:cNvPr id="9" name="Image 2" descr="preencoded.png">    </p:cNvPr>
          <p:cNvPicPr>
            <a:picLocks noChangeAspect="1"/>
          </p:cNvPicPr>
          <p:nvPr/>
        </p:nvPicPr>
        <p:blipFill>
          <a:blip r:embed="rId3"/>
          <a:stretch>
            <a:fillRect/>
          </a:stretch>
        </p:blipFill>
        <p:spPr>
          <a:xfrm>
            <a:off x="5032653" y="2650808"/>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73738" y="3828990"/>
            <a:ext cx="296942" cy="371118"/>
          </a:xfrm>
          <a:prstGeom prst="rect">
            <a:avLst/>
          </a:prstGeom>
        </p:spPr>
      </p:pic>
      <p:sp>
        <p:nvSpPr>
          <p:cNvPr id="11" name="Text 5"/>
          <p:cNvSpPr/>
          <p:nvPr/>
        </p:nvSpPr>
        <p:spPr>
          <a:xfrm>
            <a:off x="9895284" y="5616773"/>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Business Reporting</a:t>
            </a:r>
            <a:endParaRPr lang="en-US" sz="1950" dirty="0"/>
          </a:p>
        </p:txBody>
      </p:sp>
      <p:sp>
        <p:nvSpPr>
          <p:cNvPr id="12" name="Text 6"/>
          <p:cNvSpPr/>
          <p:nvPr/>
        </p:nvSpPr>
        <p:spPr>
          <a:xfrm>
            <a:off x="9895284" y="6045994"/>
            <a:ext cx="3941326" cy="63507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Provide transparent reporting of AI outcomes against agreed success metrics.</a:t>
            </a:r>
            <a:endParaRPr lang="en-US" sz="1550" dirty="0"/>
          </a:p>
        </p:txBody>
      </p:sp>
      <p:pic>
        <p:nvPicPr>
          <p:cNvPr id="13" name="Image 4" descr="preencoded.png">    </p:cNvPr>
          <p:cNvPicPr>
            <a:picLocks noChangeAspect="1"/>
          </p:cNvPicPr>
          <p:nvPr/>
        </p:nvPicPr>
        <p:blipFill>
          <a:blip r:embed="rId5"/>
          <a:stretch>
            <a:fillRect/>
          </a:stretch>
        </p:blipFill>
        <p:spPr>
          <a:xfrm>
            <a:off x="5032653" y="2650808"/>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85237" y="6054864"/>
            <a:ext cx="296942" cy="371118"/>
          </a:xfrm>
          <a:prstGeom prst="rect">
            <a:avLst/>
          </a:prstGeom>
        </p:spPr>
      </p:pic>
      <p:sp>
        <p:nvSpPr>
          <p:cNvPr id="15" name="Text 7"/>
          <p:cNvSpPr/>
          <p:nvPr/>
        </p:nvSpPr>
        <p:spPr>
          <a:xfrm>
            <a:off x="2137529" y="5457944"/>
            <a:ext cx="2597468" cy="310158"/>
          </a:xfrm>
          <a:prstGeom prst="rect">
            <a:avLst/>
          </a:prstGeom>
          <a:noFill/>
          <a:ln/>
        </p:spPr>
        <p:txBody>
          <a:bodyPr wrap="none" lIns="0" tIns="0" rIns="0" bIns="0" rtlCol="0" anchor="t"/>
          <a:lstStyle/>
          <a:p>
            <a:pPr algn="r"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Ongoing Optimisation</a:t>
            </a:r>
            <a:endParaRPr lang="en-US" sz="1950" dirty="0"/>
          </a:p>
        </p:txBody>
      </p:sp>
      <p:sp>
        <p:nvSpPr>
          <p:cNvPr id="16" name="Text 8"/>
          <p:cNvSpPr/>
          <p:nvPr/>
        </p:nvSpPr>
        <p:spPr>
          <a:xfrm>
            <a:off x="793790" y="5887164"/>
            <a:ext cx="3941207" cy="952619"/>
          </a:xfrm>
          <a:prstGeom prst="rect">
            <a:avLst/>
          </a:prstGeom>
          <a:noFill/>
          <a:ln/>
        </p:spPr>
        <p:txBody>
          <a:bodyPr wrap="square" lIns="0" tIns="0" rIns="0" bIns="0" rtlCol="0" anchor="t"/>
          <a:lstStyle/>
          <a:p>
            <a:pPr algn="r"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Continuously enhance models, processes, and governance frameworks to adapt to evolving needs.</a:t>
            </a:r>
            <a:endParaRPr lang="en-US" sz="1550" dirty="0"/>
          </a:p>
        </p:txBody>
      </p:sp>
      <p:pic>
        <p:nvPicPr>
          <p:cNvPr id="17" name="Image 6" descr="preencoded.png">    </p:cNvPr>
          <p:cNvPicPr>
            <a:picLocks noChangeAspect="1"/>
          </p:cNvPicPr>
          <p:nvPr/>
        </p:nvPicPr>
        <p:blipFill>
          <a:blip r:embed="rId7"/>
          <a:stretch>
            <a:fillRect/>
          </a:stretch>
        </p:blipFill>
        <p:spPr>
          <a:xfrm>
            <a:off x="5032653" y="2650808"/>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59363" y="5666363"/>
            <a:ext cx="296942" cy="37111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64500"/>
            <a:ext cx="3969425" cy="496133"/>
          </a:xfrm>
          <a:prstGeom prst="rect">
            <a:avLst/>
          </a:prstGeom>
          <a:noFill/>
          <a:ln/>
        </p:spPr>
        <p:txBody>
          <a:bodyPr wrap="none" lIns="0" tIns="0" rIns="0" bIns="0" rtlCol="0" anchor="t"/>
          <a:lstStyle/>
          <a:p>
            <a:pPr algn="l" indent="0" marL="0">
              <a:lnSpc>
                <a:spcPts val="3900"/>
              </a:lnSpc>
              <a:buNone/>
            </a:pPr>
            <a:r>
              <a:rPr lang="en-US" sz="3100" dirty="0">
                <a:solidFill>
                  <a:srgbClr val="505468"/>
                </a:solidFill>
                <a:latin typeface="Instrument Sans Semi Bold" pitchFamily="34" charset="0"/>
                <a:ea typeface="Instrument Sans Semi Bold" pitchFamily="34" charset="-122"/>
                <a:cs typeface="Instrument Sans Semi Bold" pitchFamily="34" charset="-120"/>
              </a:rPr>
              <a:t>Guiding Principles</a:t>
            </a:r>
            <a:endParaRPr lang="en-US" sz="3100" dirty="0"/>
          </a:p>
        </p:txBody>
      </p:sp>
      <p:pic>
        <p:nvPicPr>
          <p:cNvPr id="3" name="Image 0" descr="preencoded.png">    </p:cNvPr>
          <p:cNvPicPr>
            <a:picLocks noChangeAspect="1"/>
          </p:cNvPicPr>
          <p:nvPr/>
        </p:nvPicPr>
        <p:blipFill>
          <a:blip r:embed="rId1"/>
          <a:stretch>
            <a:fillRect/>
          </a:stretch>
        </p:blipFill>
        <p:spPr>
          <a:xfrm>
            <a:off x="793790" y="1677353"/>
            <a:ext cx="6327815" cy="3418403"/>
          </a:xfrm>
          <a:prstGeom prst="rect">
            <a:avLst/>
          </a:prstGeom>
        </p:spPr>
      </p:pic>
      <p:sp>
        <p:nvSpPr>
          <p:cNvPr id="4" name="Shape 1"/>
          <p:cNvSpPr/>
          <p:nvPr/>
        </p:nvSpPr>
        <p:spPr>
          <a:xfrm>
            <a:off x="7516416" y="1677353"/>
            <a:ext cx="357188" cy="357188"/>
          </a:xfrm>
          <a:prstGeom prst="roundRect">
            <a:avLst>
              <a:gd name="adj" fmla="val 18670"/>
            </a:avLst>
          </a:prstGeom>
          <a:solidFill>
            <a:srgbClr val="E2E3E9"/>
          </a:solidFill>
          <a:ln w="7620">
            <a:solidFill>
              <a:srgbClr val="C8C9CF"/>
            </a:solidFill>
            <a:prstDash val="solid"/>
          </a:ln>
        </p:spPr>
      </p:sp>
      <p:sp>
        <p:nvSpPr>
          <p:cNvPr id="5" name="Text 2"/>
          <p:cNvSpPr/>
          <p:nvPr/>
        </p:nvSpPr>
        <p:spPr>
          <a:xfrm>
            <a:off x="8032313" y="1731883"/>
            <a:ext cx="1984653" cy="248007"/>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Business-First AI</a:t>
            </a:r>
            <a:endParaRPr lang="en-US" sz="1550" dirty="0"/>
          </a:p>
        </p:txBody>
      </p:sp>
      <p:sp>
        <p:nvSpPr>
          <p:cNvPr id="6" name="Text 3"/>
          <p:cNvSpPr/>
          <p:nvPr/>
        </p:nvSpPr>
        <p:spPr>
          <a:xfrm>
            <a:off x="8032313" y="2138601"/>
            <a:ext cx="5811917" cy="254079"/>
          </a:xfrm>
          <a:prstGeom prst="rect">
            <a:avLst/>
          </a:prstGeom>
          <a:noFill/>
          <a:ln/>
        </p:spPr>
        <p:txBody>
          <a:bodyPr wrap="non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Every AI initiative is tied to a clearly defined and measurable business outcome.</a:t>
            </a:r>
            <a:endParaRPr lang="en-US" sz="1250" dirty="0"/>
          </a:p>
        </p:txBody>
      </p:sp>
      <p:sp>
        <p:nvSpPr>
          <p:cNvPr id="7" name="Shape 4"/>
          <p:cNvSpPr/>
          <p:nvPr/>
        </p:nvSpPr>
        <p:spPr>
          <a:xfrm>
            <a:off x="7516416" y="2710220"/>
            <a:ext cx="357188" cy="357188"/>
          </a:xfrm>
          <a:prstGeom prst="roundRect">
            <a:avLst>
              <a:gd name="adj" fmla="val 18670"/>
            </a:avLst>
          </a:prstGeom>
          <a:solidFill>
            <a:srgbClr val="E2E3E9"/>
          </a:solidFill>
          <a:ln w="7620">
            <a:solidFill>
              <a:srgbClr val="C8C9CF"/>
            </a:solidFill>
            <a:prstDash val="solid"/>
          </a:ln>
        </p:spPr>
      </p:sp>
      <p:sp>
        <p:nvSpPr>
          <p:cNvPr id="8" name="Text 5"/>
          <p:cNvSpPr/>
          <p:nvPr/>
        </p:nvSpPr>
        <p:spPr>
          <a:xfrm>
            <a:off x="8032313" y="2764750"/>
            <a:ext cx="3172539" cy="248007"/>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Responsible and Ethical by Design</a:t>
            </a:r>
            <a:endParaRPr lang="en-US" sz="1550" dirty="0"/>
          </a:p>
        </p:txBody>
      </p:sp>
      <p:sp>
        <p:nvSpPr>
          <p:cNvPr id="9" name="Text 6"/>
          <p:cNvSpPr/>
          <p:nvPr/>
        </p:nvSpPr>
        <p:spPr>
          <a:xfrm>
            <a:off x="8032313" y="3171468"/>
            <a:ext cx="5811917" cy="50815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Governance, transparency, and human oversight are embedded from the outset.</a:t>
            </a:r>
            <a:endParaRPr lang="en-US" sz="1250" dirty="0"/>
          </a:p>
        </p:txBody>
      </p:sp>
      <p:sp>
        <p:nvSpPr>
          <p:cNvPr id="10" name="Shape 7"/>
          <p:cNvSpPr/>
          <p:nvPr/>
        </p:nvSpPr>
        <p:spPr>
          <a:xfrm>
            <a:off x="7516416" y="3997166"/>
            <a:ext cx="357188" cy="357188"/>
          </a:xfrm>
          <a:prstGeom prst="roundRect">
            <a:avLst>
              <a:gd name="adj" fmla="val 18670"/>
            </a:avLst>
          </a:prstGeom>
          <a:solidFill>
            <a:srgbClr val="E2E3E9"/>
          </a:solidFill>
          <a:ln w="7620">
            <a:solidFill>
              <a:srgbClr val="C8C9CF"/>
            </a:solidFill>
            <a:prstDash val="solid"/>
          </a:ln>
        </p:spPr>
      </p:sp>
      <p:sp>
        <p:nvSpPr>
          <p:cNvPr id="11" name="Text 8"/>
          <p:cNvSpPr/>
          <p:nvPr/>
        </p:nvSpPr>
        <p:spPr>
          <a:xfrm>
            <a:off x="8032313" y="4051697"/>
            <a:ext cx="2392085" cy="248007"/>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Outcome-Driven Delivery</a:t>
            </a:r>
            <a:endParaRPr lang="en-US" sz="1550" dirty="0"/>
          </a:p>
        </p:txBody>
      </p:sp>
      <p:sp>
        <p:nvSpPr>
          <p:cNvPr id="12" name="Text 9"/>
          <p:cNvSpPr/>
          <p:nvPr/>
        </p:nvSpPr>
        <p:spPr>
          <a:xfrm>
            <a:off x="8032313" y="4458414"/>
            <a:ext cx="5811917" cy="50815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We measure success through tangible business results, not technology demonstrations.</a:t>
            </a:r>
            <a:endParaRPr lang="en-US" sz="1250" dirty="0"/>
          </a:p>
        </p:txBody>
      </p:sp>
      <p:sp>
        <p:nvSpPr>
          <p:cNvPr id="13" name="Shape 10"/>
          <p:cNvSpPr/>
          <p:nvPr/>
        </p:nvSpPr>
        <p:spPr>
          <a:xfrm>
            <a:off x="7516416" y="5284113"/>
            <a:ext cx="357188" cy="357188"/>
          </a:xfrm>
          <a:prstGeom prst="roundRect">
            <a:avLst>
              <a:gd name="adj" fmla="val 18670"/>
            </a:avLst>
          </a:prstGeom>
          <a:solidFill>
            <a:srgbClr val="E2E3E9"/>
          </a:solidFill>
          <a:ln w="7620">
            <a:solidFill>
              <a:srgbClr val="C8C9CF"/>
            </a:solidFill>
            <a:prstDash val="solid"/>
          </a:ln>
        </p:spPr>
      </p:sp>
      <p:sp>
        <p:nvSpPr>
          <p:cNvPr id="14" name="Text 11"/>
          <p:cNvSpPr/>
          <p:nvPr/>
        </p:nvSpPr>
        <p:spPr>
          <a:xfrm>
            <a:off x="8032313" y="5338643"/>
            <a:ext cx="2021681" cy="248007"/>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Scalable Architecture</a:t>
            </a:r>
            <a:endParaRPr lang="en-US" sz="1550" dirty="0"/>
          </a:p>
        </p:txBody>
      </p:sp>
      <p:sp>
        <p:nvSpPr>
          <p:cNvPr id="15" name="Text 12"/>
          <p:cNvSpPr/>
          <p:nvPr/>
        </p:nvSpPr>
        <p:spPr>
          <a:xfrm>
            <a:off x="8032313" y="5745361"/>
            <a:ext cx="5811917" cy="254079"/>
          </a:xfrm>
          <a:prstGeom prst="rect">
            <a:avLst/>
          </a:prstGeom>
          <a:noFill/>
          <a:ln/>
        </p:spPr>
        <p:txBody>
          <a:bodyPr wrap="non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Solutions are designed to grow with your organisation's ambitions.</a:t>
            </a:r>
            <a:endParaRPr lang="en-US" sz="1250" dirty="0"/>
          </a:p>
        </p:txBody>
      </p:sp>
      <p:sp>
        <p:nvSpPr>
          <p:cNvPr id="16" name="Shape 13"/>
          <p:cNvSpPr/>
          <p:nvPr/>
        </p:nvSpPr>
        <p:spPr>
          <a:xfrm>
            <a:off x="7516416" y="6316980"/>
            <a:ext cx="357188" cy="357188"/>
          </a:xfrm>
          <a:prstGeom prst="roundRect">
            <a:avLst>
              <a:gd name="adj" fmla="val 18670"/>
            </a:avLst>
          </a:prstGeom>
          <a:solidFill>
            <a:srgbClr val="E2E3E9"/>
          </a:solidFill>
          <a:ln w="7620">
            <a:solidFill>
              <a:srgbClr val="C8C9CF"/>
            </a:solidFill>
            <a:prstDash val="solid"/>
          </a:ln>
        </p:spPr>
      </p:sp>
      <p:sp>
        <p:nvSpPr>
          <p:cNvPr id="17" name="Text 14"/>
          <p:cNvSpPr/>
          <p:nvPr/>
        </p:nvSpPr>
        <p:spPr>
          <a:xfrm>
            <a:off x="8032313" y="6371511"/>
            <a:ext cx="2227421" cy="248007"/>
          </a:xfrm>
          <a:prstGeom prst="rect">
            <a:avLst/>
          </a:prstGeom>
          <a:noFill/>
          <a:ln/>
        </p:spPr>
        <p:txBody>
          <a:bodyPr wrap="none" lIns="0" tIns="0" rIns="0" bIns="0" rtlCol="0" anchor="t"/>
          <a:lstStyle/>
          <a:p>
            <a:pPr algn="l" indent="0" marL="0">
              <a:lnSpc>
                <a:spcPts val="1950"/>
              </a:lnSpc>
              <a:buNone/>
            </a:pPr>
            <a:r>
              <a:rPr lang="en-US" sz="1550" dirty="0">
                <a:solidFill>
                  <a:srgbClr val="5B5F71"/>
                </a:solidFill>
                <a:latin typeface="Instrument Sans Semi Bold" pitchFamily="34" charset="0"/>
                <a:ea typeface="Instrument Sans Semi Bold" pitchFamily="34" charset="-122"/>
                <a:cs typeface="Instrument Sans Semi Bold" pitchFamily="34" charset="-120"/>
              </a:rPr>
              <a:t>Collaborative Execution</a:t>
            </a:r>
            <a:endParaRPr lang="en-US" sz="1550" dirty="0"/>
          </a:p>
        </p:txBody>
      </p:sp>
      <p:sp>
        <p:nvSpPr>
          <p:cNvPr id="18" name="Text 15"/>
          <p:cNvSpPr/>
          <p:nvPr/>
        </p:nvSpPr>
        <p:spPr>
          <a:xfrm>
            <a:off x="8032313" y="6778228"/>
            <a:ext cx="5811917" cy="508159"/>
          </a:xfrm>
          <a:prstGeom prst="rect">
            <a:avLst/>
          </a:prstGeom>
          <a:noFill/>
          <a:ln/>
        </p:spPr>
        <p:txBody>
          <a:bodyPr wrap="square" lIns="0" tIns="0" rIns="0" bIns="0" rtlCol="0" anchor="t"/>
          <a:lstStyle/>
          <a:p>
            <a:pPr algn="l" indent="0" marL="0">
              <a:lnSpc>
                <a:spcPts val="200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Our partner network ensures rapid deployment, deep technical expertise, and resilient solutions.</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616637"/>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Contact Us</a:t>
            </a:r>
            <a:endParaRPr lang="en-US" sz="3900" dirty="0"/>
          </a:p>
        </p:txBody>
      </p:sp>
      <p:sp>
        <p:nvSpPr>
          <p:cNvPr id="3" name="Text 1"/>
          <p:cNvSpPr/>
          <p:nvPr/>
        </p:nvSpPr>
        <p:spPr>
          <a:xfrm>
            <a:off x="793790" y="3732728"/>
            <a:ext cx="2977039" cy="372070"/>
          </a:xfrm>
          <a:prstGeom prst="rect">
            <a:avLst/>
          </a:prstGeom>
          <a:noFill/>
          <a:ln/>
        </p:spPr>
        <p:txBody>
          <a:bodyPr wrap="none" lIns="0" tIns="0" rIns="0" bIns="0" rtlCol="0" anchor="t"/>
          <a:lstStyle/>
          <a:p>
            <a:pPr algn="l" indent="0" marL="0">
              <a:lnSpc>
                <a:spcPts val="2900"/>
              </a:lnSpc>
              <a:buNone/>
            </a:pPr>
            <a:r>
              <a:rPr lang="en-US" sz="2300" dirty="0">
                <a:solidFill>
                  <a:srgbClr val="505468"/>
                </a:solidFill>
                <a:latin typeface="Instrument Sans Semi Bold" pitchFamily="34" charset="0"/>
                <a:ea typeface="Instrument Sans Semi Bold" pitchFamily="34" charset="-122"/>
                <a:cs typeface="Instrument Sans Semi Bold" pitchFamily="34" charset="-120"/>
              </a:rPr>
              <a:t>Erik Schwartz</a:t>
            </a:r>
            <a:endParaRPr lang="en-US" sz="2300" dirty="0"/>
          </a:p>
        </p:txBody>
      </p:sp>
      <p:sp>
        <p:nvSpPr>
          <p:cNvPr id="4" name="Text 2"/>
          <p:cNvSpPr/>
          <p:nvPr/>
        </p:nvSpPr>
        <p:spPr>
          <a:xfrm>
            <a:off x="793790" y="4303157"/>
            <a:ext cx="6279356" cy="317540"/>
          </a:xfrm>
          <a:prstGeom prst="rect">
            <a:avLst/>
          </a:prstGeom>
          <a:noFill/>
          <a:ln/>
        </p:spPr>
        <p:txBody>
          <a:bodyPr wrap="non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AI Implementation Specialist</a:t>
            </a:r>
            <a:endParaRPr lang="en-US" sz="1550" dirty="0"/>
          </a:p>
        </p:txBody>
      </p:sp>
      <p:sp>
        <p:nvSpPr>
          <p:cNvPr id="5" name="Text 3"/>
          <p:cNvSpPr/>
          <p:nvPr/>
        </p:nvSpPr>
        <p:spPr>
          <a:xfrm>
            <a:off x="793790" y="4799290"/>
            <a:ext cx="6279356" cy="635079"/>
          </a:xfrm>
          <a:prstGeom prst="rect">
            <a:avLst/>
          </a:prstGeom>
          <a:noFill/>
          <a:ln/>
        </p:spPr>
        <p:txBody>
          <a:bodyPr wrap="squar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Let's discuss how our AI methodology can transform your business operations and drive measurable results.</a:t>
            </a:r>
            <a:endParaRPr lang="en-US" sz="1550" dirty="0"/>
          </a:p>
        </p:txBody>
      </p:sp>
      <p:pic>
        <p:nvPicPr>
          <p:cNvPr id="6" name="Image 0" descr="preencoded.png">
            <a:hlinkClick r:id="rId2" tooltip=""/>
          </p:cNvPr>
          <p:cNvPicPr>
            <a:picLocks noChangeAspect="1"/>
          </p:cNvPicPr>
          <p:nvPr/>
        </p:nvPicPr>
        <p:blipFill>
          <a:blip r:embed="rId1"/>
          <a:stretch>
            <a:fillRect/>
          </a:stretch>
        </p:blipFill>
        <p:spPr>
          <a:xfrm>
            <a:off x="7564874" y="3757613"/>
            <a:ext cx="2206347" cy="545783"/>
          </a:xfrm>
          <a:prstGeom prst="rect">
            <a:avLst/>
          </a:prstGeom>
        </p:spPr>
      </p:pic>
      <p:sp>
        <p:nvSpPr>
          <p:cNvPr id="7" name="Text 4"/>
          <p:cNvSpPr/>
          <p:nvPr/>
        </p:nvSpPr>
        <p:spPr>
          <a:xfrm>
            <a:off x="7564874" y="4526637"/>
            <a:ext cx="6279356" cy="317540"/>
          </a:xfrm>
          <a:prstGeom prst="rect">
            <a:avLst/>
          </a:prstGeom>
          <a:noFill/>
          <a:ln/>
        </p:spPr>
        <p:txBody>
          <a:bodyPr wrap="none" lIns="0" tIns="0" rIns="0" bIns="0" rtlCol="0" anchor="t"/>
          <a:lstStyle/>
          <a:p>
            <a:pPr algn="l" indent="0" marL="0">
              <a:lnSpc>
                <a:spcPts val="25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Phone: +44 7946 235391</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2025-06-18T12:14:14Z</dcterms:created>
  <dcterms:modified xsi:type="dcterms:W3CDTF">2025-06-18T12:14:14Z</dcterms:modified>
</cp:coreProperties>
</file>